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65" r:id="rId20"/>
    <p:sldId id="266" r:id="rId21"/>
    <p:sldId id="267" r:id="rId22"/>
    <p:sldId id="268" r:id="rId23"/>
    <p:sldId id="269" r:id="rId24"/>
    <p:sldId id="270" r:id="rId25"/>
    <p:sldId id="271" r:id="rId2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D99742D1-02F9-4799-9392-2445217A7CC7}" type="datetimeFigureOut">
              <a:rPr lang="sr-Latn-RS" smtClean="0"/>
              <a:pPr/>
              <a:t>1.11.2022.</a:t>
            </a:fld>
            <a:endParaRPr lang="sr-Latn-R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sr-Latn-R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44AD081D-A718-49A3-BB0C-3412883A8283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2D1-02F9-4799-9392-2445217A7CC7}" type="datetimeFigureOut">
              <a:rPr lang="sr-Latn-RS" smtClean="0"/>
              <a:pPr/>
              <a:t>1.11.2022.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081D-A718-49A3-BB0C-3412883A8283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2D1-02F9-4799-9392-2445217A7CC7}" type="datetimeFigureOut">
              <a:rPr lang="sr-Latn-RS" smtClean="0"/>
              <a:pPr/>
              <a:t>1.11.2022.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081D-A718-49A3-BB0C-3412883A8283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9742D1-02F9-4799-9392-2445217A7CC7}" type="datetimeFigureOut">
              <a:rPr lang="sr-Latn-RS" smtClean="0"/>
              <a:pPr/>
              <a:t>1.11.2022.</a:t>
            </a:fld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4AD081D-A718-49A3-BB0C-3412883A8283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r-Latn-R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D99742D1-02F9-4799-9392-2445217A7CC7}" type="datetimeFigureOut">
              <a:rPr lang="sr-Latn-RS" smtClean="0"/>
              <a:pPr/>
              <a:t>1.11.2022.</a:t>
            </a:fld>
            <a:endParaRPr lang="sr-Latn-R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sr-Latn-R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44AD081D-A718-49A3-BB0C-3412883A8283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2D1-02F9-4799-9392-2445217A7CC7}" type="datetimeFigureOut">
              <a:rPr lang="sr-Latn-RS" smtClean="0"/>
              <a:pPr/>
              <a:t>1.11.2022.</a:t>
            </a:fld>
            <a:endParaRPr lang="sr-Latn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081D-A718-49A3-BB0C-3412883A8283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2D1-02F9-4799-9392-2445217A7CC7}" type="datetimeFigureOut">
              <a:rPr lang="sr-Latn-RS" smtClean="0"/>
              <a:pPr/>
              <a:t>1.11.2022.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081D-A718-49A3-BB0C-3412883A8283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9742D1-02F9-4799-9392-2445217A7CC7}" type="datetimeFigureOut">
              <a:rPr lang="sr-Latn-RS" smtClean="0"/>
              <a:pPr/>
              <a:t>1.11.2022.</a:t>
            </a:fld>
            <a:endParaRPr lang="sr-Latn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4AD081D-A718-49A3-BB0C-3412883A8283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r-Latn-R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42D1-02F9-4799-9392-2445217A7CC7}" type="datetimeFigureOut">
              <a:rPr lang="sr-Latn-RS" smtClean="0"/>
              <a:pPr/>
              <a:t>1.11.2022.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r-Latn-R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D081D-A718-49A3-BB0C-3412883A8283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D99742D1-02F9-4799-9392-2445217A7CC7}" type="datetimeFigureOut">
              <a:rPr lang="sr-Latn-RS" smtClean="0"/>
              <a:pPr/>
              <a:t>1.11.2022.</a:t>
            </a:fld>
            <a:endParaRPr lang="sr-Latn-R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44AD081D-A718-49A3-BB0C-3412883A8283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sr-Latn-R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99742D1-02F9-4799-9392-2445217A7CC7}" type="datetimeFigureOut">
              <a:rPr lang="sr-Latn-RS" smtClean="0"/>
              <a:pPr/>
              <a:t>1.11.2022.</a:t>
            </a:fld>
            <a:endParaRPr lang="sr-Latn-R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44AD081D-A718-49A3-BB0C-3412883A8283}" type="slidenum">
              <a:rPr lang="sr-Latn-RS" smtClean="0"/>
              <a:pPr/>
              <a:t>‹#›</a:t>
            </a:fld>
            <a:endParaRPr lang="sr-Latn-R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sr-Latn-R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D99742D1-02F9-4799-9392-2445217A7CC7}" type="datetimeFigureOut">
              <a:rPr lang="sr-Latn-RS" smtClean="0"/>
              <a:pPr/>
              <a:t>1.11.2022.</a:t>
            </a:fld>
            <a:endParaRPr lang="sr-Latn-R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sr-Latn-R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44AD081D-A718-49A3-BB0C-3412883A8283}" type="slidenum">
              <a:rPr lang="sr-Latn-RS" smtClean="0"/>
              <a:pPr/>
              <a:t>‹#›</a:t>
            </a:fld>
            <a:endParaRPr lang="sr-Latn-R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wav"/><Relationship Id="rId1" Type="http://schemas.microsoft.com/office/2007/relationships/media" Target="../media/media16.wav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wav"/><Relationship Id="rId1" Type="http://schemas.microsoft.com/office/2007/relationships/media" Target="../media/media17.wav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wav"/><Relationship Id="rId1" Type="http://schemas.microsoft.com/office/2007/relationships/media" Target="../media/media19.wav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wav"/><Relationship Id="rId1" Type="http://schemas.microsoft.com/office/2007/relationships/media" Target="../media/media20.wav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wav"/><Relationship Id="rId1" Type="http://schemas.microsoft.com/office/2007/relationships/media" Target="../media/media21.wav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wav"/><Relationship Id="rId1" Type="http://schemas.microsoft.com/office/2007/relationships/media" Target="../media/media22.wav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14546" y="1000108"/>
            <a:ext cx="6172200" cy="1214446"/>
          </a:xfrm>
        </p:spPr>
        <p:txBody>
          <a:bodyPr/>
          <a:lstStyle/>
          <a:p>
            <a:pPr algn="ctr"/>
            <a:r>
              <a:rPr lang="sr-Cyrl-RS" dirty="0">
                <a:solidFill>
                  <a:schemeClr val="accent2"/>
                </a:solidFill>
              </a:rPr>
              <a:t>ЗАОСТАЈАЊА У РАЗВОЈУ ГОВОРА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3108" y="2928934"/>
            <a:ext cx="6715172" cy="1371600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RS" sz="3600" dirty="0">
                <a:solidFill>
                  <a:schemeClr val="accent2"/>
                </a:solidFill>
              </a:rPr>
              <a:t>Дете које мало говори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r-Cyrl-RS" sz="3600" dirty="0">
                <a:solidFill>
                  <a:schemeClr val="accent2"/>
                </a:solidFill>
              </a:rPr>
              <a:t>Дете које је тешко разумети</a:t>
            </a:r>
            <a:endParaRPr lang="sr-Latn-RS" sz="3600" dirty="0">
              <a:solidFill>
                <a:schemeClr val="accent2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43620" y="2276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0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108" y="1643050"/>
            <a:ext cx="6172200" cy="1894362"/>
          </a:xfrm>
        </p:spPr>
        <p:txBody>
          <a:bodyPr>
            <a:normAutofit/>
          </a:bodyPr>
          <a:lstStyle/>
          <a:p>
            <a:r>
              <a:rPr lang="sr-Cyrl-RS" sz="3200" dirty="0">
                <a:solidFill>
                  <a:schemeClr val="accent2"/>
                </a:solidFill>
              </a:rPr>
              <a:t>ПОРЕМЕЋАЈИ У ГОВОРУ</a:t>
            </a:r>
            <a:endParaRPr lang="sr-Latn-RS" sz="3200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6887603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96908"/>
          </a:xfrm>
        </p:spPr>
        <p:txBody>
          <a:bodyPr/>
          <a:lstStyle/>
          <a:p>
            <a:r>
              <a:rPr lang="sr-Cyrl-RS" dirty="0">
                <a:solidFill>
                  <a:schemeClr val="accent2"/>
                </a:solidFill>
              </a:rPr>
              <a:t>Врсте поремећаја у говору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7467600" cy="525953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dirty="0"/>
              <a:t>Органски (15 одсто свих поремећаја):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/>
              <a:t>Готско непце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/>
              <a:t>Зечја усна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/>
              <a:t>Вучје ждрело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/>
              <a:t>Неправилна вилица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/>
              <a:t>Глувоћа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/>
              <a:t>Оштећења мозга</a:t>
            </a:r>
          </a:p>
          <a:p>
            <a:pPr>
              <a:buFont typeface="Wingdings" pitchFamily="2" charset="2"/>
              <a:buChar char="§"/>
            </a:pPr>
            <a:r>
              <a:rPr lang="sr-Cyrl-RS" sz="2800"/>
              <a:t>Условљени психолошким фактором</a:t>
            </a:r>
          </a:p>
          <a:p>
            <a:pPr>
              <a:buFont typeface="Wingdings" pitchFamily="2" charset="2"/>
              <a:buChar char="§"/>
            </a:pPr>
            <a:r>
              <a:rPr lang="sr-Cyrl-RS" sz="2800"/>
              <a:t>Условљени срединским </a:t>
            </a:r>
            <a:r>
              <a:rPr lang="sr-Cyrl-RS" sz="2800" dirty="0"/>
              <a:t>фактором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8144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36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370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sr-Cyrl-CS" altLang="sr-Latn-RS">
                <a:solidFill>
                  <a:schemeClr val="accent2"/>
                </a:solidFill>
              </a:rPr>
              <a:t>Артикулациони поремећаји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71546"/>
            <a:ext cx="8472518" cy="5402406"/>
          </a:xfrm>
        </p:spPr>
        <p:txBody>
          <a:bodyPr/>
          <a:lstStyle/>
          <a:p>
            <a:pPr marL="0" indent="0">
              <a:buNone/>
            </a:pPr>
            <a:r>
              <a:rPr lang="sr-Cyrl-CS" altLang="sr-Latn-RS" dirty="0"/>
              <a:t>У говору деце јављају се одређене </a:t>
            </a:r>
            <a:r>
              <a:rPr lang="sr-Cyrl-CS" altLang="sr-Latn-RS" b="1" dirty="0"/>
              <a:t>артикулационе грешке</a:t>
            </a:r>
            <a:r>
              <a:rPr lang="sr-Cyrl-CS" altLang="sr-Latn-RS" dirty="0"/>
              <a:t>. Говоримо о </a:t>
            </a:r>
            <a:r>
              <a:rPr lang="sr-Cyrl-CS" altLang="sr-Latn-RS" b="1" dirty="0"/>
              <a:t>поремећајима</a:t>
            </a:r>
            <a:r>
              <a:rPr lang="sr-Cyrl-CS" altLang="sr-Latn-RS" dirty="0"/>
              <a:t> тек ако временом </a:t>
            </a:r>
            <a:r>
              <a:rPr lang="sr-Cyrl-RS" altLang="sr-Latn-RS" dirty="0"/>
              <a:t>грешке </a:t>
            </a:r>
            <a:r>
              <a:rPr lang="sr-Cyrl-CS" altLang="sr-Latn-RS" b="1" dirty="0"/>
              <a:t>не ишчезавају. </a:t>
            </a:r>
          </a:p>
          <a:p>
            <a:pPr marL="0" indent="0">
              <a:buNone/>
            </a:pPr>
            <a:endParaRPr lang="sr-Cyrl-CS" altLang="sr-Latn-RS" dirty="0"/>
          </a:p>
          <a:p>
            <a:pPr>
              <a:buFont typeface="Wingdings" pitchFamily="2" charset="2"/>
              <a:buChar char="§"/>
            </a:pPr>
            <a:r>
              <a:rPr lang="sr-Cyrl-CS" altLang="sr-Latn-RS" sz="2800" dirty="0"/>
              <a:t>Дисторзија </a:t>
            </a:r>
          </a:p>
          <a:p>
            <a:pPr>
              <a:buFont typeface="Wingdings" pitchFamily="2" charset="2"/>
              <a:buChar char="§"/>
            </a:pPr>
            <a:r>
              <a:rPr lang="sr-Cyrl-CS" altLang="sr-Latn-RS" sz="2800" dirty="0"/>
              <a:t>Супституција</a:t>
            </a:r>
          </a:p>
          <a:p>
            <a:pPr>
              <a:buFont typeface="Wingdings" pitchFamily="2" charset="2"/>
              <a:buChar char="§"/>
            </a:pPr>
            <a:r>
              <a:rPr lang="sr-Cyrl-CS" altLang="sr-Latn-RS" sz="2800" dirty="0"/>
              <a:t>Омисија</a:t>
            </a:r>
          </a:p>
          <a:p>
            <a:pPr>
              <a:buFont typeface="Wingdings" pitchFamily="2" charset="2"/>
              <a:buChar char="§"/>
            </a:pPr>
            <a:r>
              <a:rPr lang="sr-Cyrl-CS" altLang="sr-Latn-RS" sz="2800" dirty="0"/>
              <a:t>Адиција</a:t>
            </a:r>
          </a:p>
          <a:p>
            <a:pPr>
              <a:buFont typeface="Wingdings" pitchFamily="2" charset="2"/>
              <a:buChar char="§"/>
            </a:pPr>
            <a:r>
              <a:rPr lang="sr-Cyrl-CS" altLang="sr-Latn-RS" sz="2800" dirty="0"/>
              <a:t>Метатеза</a:t>
            </a:r>
            <a:endParaRPr lang="en-US" altLang="sr-Latn-R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565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9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8401080" cy="53309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CS" altLang="sr-Latn-RS" sz="2800" b="1" dirty="0"/>
              <a:t>Дисторзија</a:t>
            </a:r>
            <a:r>
              <a:rPr lang="sr-Cyrl-CS" altLang="sr-Latn-RS" sz="2800" dirty="0"/>
              <a:t> је искривљен изговор, гласова: “француско Р”, врскање, </a:t>
            </a:r>
            <a:r>
              <a:rPr lang="sr-Cyrl-CS" altLang="sr-Latn-RS" sz="2800"/>
              <a:t>шушкање...</a:t>
            </a:r>
          </a:p>
          <a:p>
            <a:pPr>
              <a:buNone/>
            </a:pPr>
            <a:endParaRPr lang="sr-Cyrl-CS" altLang="sr-Latn-RS" sz="2800" dirty="0"/>
          </a:p>
          <a:p>
            <a:pPr>
              <a:buFont typeface="Wingdings" pitchFamily="2" charset="2"/>
              <a:buChar char="§"/>
            </a:pPr>
            <a:r>
              <a:rPr lang="sr-Cyrl-CS" altLang="sr-Latn-RS" sz="2800" b="1" dirty="0"/>
              <a:t>Супситуција</a:t>
            </a:r>
            <a:r>
              <a:rPr lang="sr-Cyrl-CS" altLang="sr-Latn-RS" sz="2800" dirty="0"/>
              <a:t> је замене једног стандардног гласа - другим, такође стандардним гласом</a:t>
            </a:r>
            <a:r>
              <a:rPr lang="sr-Cyrl-CS" altLang="sr-Latn-RS" sz="2800"/>
              <a:t>: </a:t>
            </a:r>
          </a:p>
          <a:p>
            <a:pPr>
              <a:buNone/>
            </a:pPr>
            <a:r>
              <a:rPr lang="sr-Cyrl-CS" altLang="sr-Latn-RS" sz="2800"/>
              <a:t>		д</a:t>
            </a:r>
            <a:r>
              <a:rPr lang="sr-Cyrl-CS" altLang="sr-Latn-RS" sz="2800" b="1"/>
              <a:t>р</a:t>
            </a:r>
            <a:r>
              <a:rPr lang="sr-Cyrl-CS" altLang="sr-Latn-RS" sz="2800"/>
              <a:t>во </a:t>
            </a:r>
            <a:r>
              <a:rPr lang="sr-Cyrl-CS" altLang="sr-Latn-RS" sz="2800" dirty="0"/>
              <a:t>– </a:t>
            </a:r>
            <a:r>
              <a:rPr lang="sr-Cyrl-CS" altLang="sr-Latn-RS" sz="2800"/>
              <a:t>д</a:t>
            </a:r>
            <a:r>
              <a:rPr lang="sr-Cyrl-CS" altLang="sr-Latn-RS" sz="2800" b="1"/>
              <a:t>и</a:t>
            </a:r>
            <a:r>
              <a:rPr lang="sr-Cyrl-CS" altLang="sr-Latn-RS" sz="2800"/>
              <a:t>во / </a:t>
            </a:r>
            <a:r>
              <a:rPr lang="sr-Cyrl-CS" altLang="sr-Latn-RS" sz="2800" dirty="0"/>
              <a:t>д</a:t>
            </a:r>
            <a:r>
              <a:rPr lang="sr-Cyrl-CS" altLang="sr-Latn-RS" sz="2800" b="1" dirty="0"/>
              <a:t>л</a:t>
            </a:r>
            <a:r>
              <a:rPr lang="sr-Cyrl-CS" altLang="sr-Latn-RS" sz="2800" dirty="0"/>
              <a:t>во,  лепти</a:t>
            </a:r>
            <a:r>
              <a:rPr lang="sr-Cyrl-CS" altLang="sr-Latn-RS" sz="2800" b="1" dirty="0"/>
              <a:t>р</a:t>
            </a:r>
            <a:r>
              <a:rPr lang="sr-Cyrl-CS" altLang="sr-Latn-RS" sz="2800" dirty="0"/>
              <a:t> – лепти</a:t>
            </a:r>
            <a:r>
              <a:rPr lang="sr-Cyrl-CS" altLang="sr-Latn-RS" sz="2800" b="1" dirty="0"/>
              <a:t>ј</a:t>
            </a:r>
          </a:p>
          <a:p>
            <a:pPr>
              <a:buFont typeface="Wingdings" pitchFamily="2" charset="2"/>
              <a:buChar char="§"/>
            </a:pPr>
            <a:endParaRPr lang="sr-Latn-RS" dirty="0">
              <a:solidFill>
                <a:srgbClr val="0070C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2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6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642918"/>
            <a:ext cx="7467600" cy="583103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CS" altLang="sr-Latn-RS" sz="2800" b="1" dirty="0"/>
              <a:t>Омисија</a:t>
            </a:r>
            <a:r>
              <a:rPr lang="sr-Cyrl-CS" altLang="sr-Latn-RS" sz="2800" dirty="0"/>
              <a:t> – изостављање гласа који је тежак за изговор </a:t>
            </a:r>
            <a:r>
              <a:rPr lang="sr-Cyrl-CS" altLang="sr-Latn-RS" sz="2800"/>
              <a:t>: </a:t>
            </a:r>
          </a:p>
          <a:p>
            <a:pPr>
              <a:buNone/>
            </a:pPr>
            <a:r>
              <a:rPr lang="sr-Cyrl-CS" altLang="sr-Latn-RS" sz="2800"/>
              <a:t>		д</a:t>
            </a:r>
            <a:r>
              <a:rPr lang="sr-Cyrl-CS" altLang="sr-Latn-RS" sz="2800" b="1">
                <a:solidFill>
                  <a:schemeClr val="accent2"/>
                </a:solidFill>
              </a:rPr>
              <a:t>_</a:t>
            </a:r>
            <a:r>
              <a:rPr lang="sr-Cyrl-CS" altLang="sr-Latn-RS" sz="2800"/>
              <a:t>во</a:t>
            </a:r>
            <a:endParaRPr lang="sr-Cyrl-CS" altLang="sr-Latn-RS" sz="2800" dirty="0"/>
          </a:p>
          <a:p>
            <a:pPr>
              <a:buFont typeface="Wingdings" pitchFamily="2" charset="2"/>
              <a:buChar char="§"/>
            </a:pPr>
            <a:r>
              <a:rPr lang="sr-Cyrl-CS" altLang="sr-Latn-RS" sz="2800" b="1" dirty="0"/>
              <a:t>Адиција</a:t>
            </a:r>
            <a:r>
              <a:rPr lang="sr-Cyrl-CS" altLang="sr-Latn-RS" sz="2800" dirty="0"/>
              <a:t> – додавање неког гласа у одређеној речи у којој му није место. Тако се разбија консонантски скуп тежак за изговор</a:t>
            </a:r>
            <a:r>
              <a:rPr lang="sr-Cyrl-CS" altLang="sr-Latn-RS" sz="2800"/>
              <a:t>: </a:t>
            </a:r>
          </a:p>
          <a:p>
            <a:pPr>
              <a:buNone/>
            </a:pPr>
            <a:r>
              <a:rPr lang="sr-Cyrl-CS" altLang="sr-Latn-RS" sz="2800"/>
              <a:t>		мет</a:t>
            </a:r>
            <a:r>
              <a:rPr lang="sr-Cyrl-CS" altLang="sr-Latn-RS" sz="2800" b="1">
                <a:solidFill>
                  <a:schemeClr val="accent2"/>
                </a:solidFill>
              </a:rPr>
              <a:t>е</a:t>
            </a:r>
            <a:r>
              <a:rPr lang="sr-Cyrl-CS" altLang="sr-Latn-RS" sz="2800"/>
              <a:t>лица</a:t>
            </a:r>
            <a:endParaRPr lang="sr-Cyrl-CS" altLang="sr-Latn-RS" sz="2800" dirty="0"/>
          </a:p>
          <a:p>
            <a:pPr>
              <a:buFont typeface="Wingdings" pitchFamily="2" charset="2"/>
              <a:buChar char="§"/>
            </a:pPr>
            <a:r>
              <a:rPr lang="sr-Cyrl-CS" altLang="sr-Latn-RS" sz="2800" b="1" dirty="0"/>
              <a:t>Метатеза</a:t>
            </a:r>
            <a:r>
              <a:rPr lang="sr-Cyrl-CS" altLang="sr-Latn-RS" sz="2800" dirty="0"/>
              <a:t> је говорна  грешка при којој се премештају неки гласови у речима</a:t>
            </a:r>
            <a:r>
              <a:rPr lang="sr-Cyrl-CS" altLang="sr-Latn-RS" sz="2800"/>
              <a:t>: </a:t>
            </a:r>
          </a:p>
          <a:p>
            <a:pPr>
              <a:buNone/>
            </a:pPr>
            <a:r>
              <a:rPr lang="sr-Cyrl-CS" altLang="sr-Latn-RS" sz="2800"/>
              <a:t>		те</a:t>
            </a:r>
            <a:r>
              <a:rPr lang="sr-Cyrl-CS" altLang="sr-Latn-RS" sz="2800" b="1">
                <a:solidFill>
                  <a:schemeClr val="accent2"/>
                </a:solidFill>
              </a:rPr>
              <a:t>ве</a:t>
            </a:r>
            <a:r>
              <a:rPr lang="sr-Cyrl-CS" altLang="sr-Latn-RS" sz="2800"/>
              <a:t>лизор</a:t>
            </a:r>
            <a:endParaRPr lang="sr-Cyrl-CS" altLang="sr-Latn-RS" sz="28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700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0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sr-Cyrl-RS">
                <a:solidFill>
                  <a:schemeClr val="accent2"/>
                </a:solidFill>
              </a:rPr>
              <a:t>Поремећаји ритма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00108"/>
            <a:ext cx="8472518" cy="547384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dirty="0"/>
              <a:t>Присилно понављање појединих гласова, слогова или речи назива </a:t>
            </a:r>
            <a:r>
              <a:rPr lang="sr-Cyrl-RS" sz="2800"/>
              <a:t>се </a:t>
            </a:r>
            <a:r>
              <a:rPr lang="sr-Cyrl-RS" sz="2800" b="1">
                <a:solidFill>
                  <a:schemeClr val="accent2"/>
                </a:solidFill>
              </a:rPr>
              <a:t>муцање</a:t>
            </a:r>
            <a:r>
              <a:rPr lang="sr-Cyrl-RS" sz="2800"/>
              <a:t>.</a:t>
            </a:r>
            <a:endParaRPr lang="sr-Cyrl-RS" sz="2800" dirty="0"/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Муцање се јавља рано – обично до 8. године. Чешће је код дечака него код девојчица.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Појава муцања се најчешће везује за </a:t>
            </a:r>
            <a:r>
              <a:rPr lang="sr-Cyrl-RS" sz="2800" b="1" dirty="0"/>
              <a:t>психолошке</a:t>
            </a:r>
            <a:r>
              <a:rPr lang="sr-Cyrl-RS" sz="2800" dirty="0"/>
              <a:t> разлоге</a:t>
            </a:r>
            <a:r>
              <a:rPr lang="sr-Cyrl-RS" sz="2800"/>
              <a:t>.  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/>
              <a:t>Има </a:t>
            </a:r>
            <a:r>
              <a:rPr lang="sr-Cyrl-RS" sz="2800" dirty="0"/>
              <a:t>и теорија које доказују </a:t>
            </a:r>
            <a:r>
              <a:rPr lang="sr-Cyrl-RS" sz="2800" b="1" dirty="0"/>
              <a:t>физилошко</a:t>
            </a:r>
            <a:r>
              <a:rPr lang="sr-Cyrl-RS" sz="2800" dirty="0"/>
              <a:t> порекло одређених облика муцања.</a:t>
            </a:r>
            <a:endParaRPr lang="sr-Latn-R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0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14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4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sr-Cyrl-RS">
                <a:solidFill>
                  <a:schemeClr val="accent2"/>
                </a:solidFill>
              </a:rPr>
              <a:t>Муцање и замуцкивање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8329642" cy="518809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dirty="0"/>
              <a:t>Говор малог детета често је праћен блокадама, понављањима и паузама. 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 dirty="0"/>
              <a:t>То се приписује узбуђењу, стидљивости, емотивном стању детета.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Треба разликовати повремено </a:t>
            </a:r>
            <a:r>
              <a:rPr lang="sr-Cyrl-RS" sz="2800" b="1" dirty="0"/>
              <a:t>замуцкивање</a:t>
            </a:r>
            <a:r>
              <a:rPr lang="sr-Cyrl-RS" sz="2800" dirty="0"/>
              <a:t> од </a:t>
            </a:r>
            <a:r>
              <a:rPr lang="sr-Cyrl-RS" sz="2800" b="1" dirty="0"/>
              <a:t>муцања</a:t>
            </a:r>
            <a:r>
              <a:rPr lang="sr-Cyrl-RS" sz="2800" dirty="0"/>
              <a:t>. 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 b="1" dirty="0">
                <a:solidFill>
                  <a:schemeClr val="accent2"/>
                </a:solidFill>
              </a:rPr>
              <a:t>Муцање</a:t>
            </a:r>
            <a:r>
              <a:rPr lang="sr-Cyrl-RS" sz="2800" dirty="0"/>
              <a:t> се јасно јавља у тренуцима појачаног узбуђења, 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 b="1" dirty="0">
                <a:solidFill>
                  <a:schemeClr val="accent2"/>
                </a:solidFill>
              </a:rPr>
              <a:t>Замуцкивање</a:t>
            </a:r>
            <a:r>
              <a:rPr lang="sr-Cyrl-RS" sz="2800" dirty="0"/>
              <a:t> се јавља као релативно учестала појава у свакодневној комуникацији.</a:t>
            </a:r>
          </a:p>
          <a:p>
            <a:pPr lvl="1"/>
            <a:endParaRPr lang="sr-Latn-R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20072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6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96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r>
              <a:rPr lang="sr-Cyrl-RS">
                <a:solidFill>
                  <a:schemeClr val="accent2"/>
                </a:solidFill>
              </a:rPr>
              <a:t>Афазија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7158" y="1071546"/>
            <a:ext cx="8501122" cy="487375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/>
              <a:t>Најтежи </a:t>
            </a:r>
            <a:r>
              <a:rPr lang="sr-Cyrl-RS" sz="2800" dirty="0"/>
              <a:t>говорни поремећај </a:t>
            </a:r>
            <a:r>
              <a:rPr lang="sr-Cyrl-RS" sz="2800"/>
              <a:t>и захвата </a:t>
            </a:r>
            <a:r>
              <a:rPr lang="sr-Cyrl-RS" sz="2800" dirty="0"/>
              <a:t>око 1% посто популације.</a:t>
            </a:r>
          </a:p>
          <a:p>
            <a:pPr>
              <a:buFont typeface="Wingdings" pitchFamily="2" charset="2"/>
              <a:buChar char="§"/>
            </a:pPr>
            <a:r>
              <a:rPr lang="sr-Cyrl-RS" sz="2800"/>
              <a:t>Везује се не </a:t>
            </a:r>
            <a:r>
              <a:rPr lang="sr-Cyrl-RS" sz="2800" dirty="0"/>
              <a:t>само за тешкоће у говору него и у слушању и разумевању других.</a:t>
            </a:r>
          </a:p>
          <a:p>
            <a:pPr>
              <a:buFont typeface="Wingdings" pitchFamily="2" charset="2"/>
              <a:buChar char="§"/>
            </a:pPr>
            <a:r>
              <a:rPr lang="sr-Cyrl-RS" sz="2800"/>
              <a:t>Узрокована је </a:t>
            </a:r>
            <a:r>
              <a:rPr lang="sr-Cyrl-RS" sz="2800" b="1"/>
              <a:t>физиолошким</a:t>
            </a:r>
            <a:r>
              <a:rPr lang="sr-Cyrl-RS" sz="2800"/>
              <a:t> </a:t>
            </a:r>
            <a:r>
              <a:rPr lang="sr-Cyrl-RS" sz="2800" dirty="0"/>
              <a:t>разлозима – пре </a:t>
            </a:r>
            <a:r>
              <a:rPr lang="sr-Cyrl-RS" sz="2800"/>
              <a:t>свега оштећењима </a:t>
            </a:r>
            <a:r>
              <a:rPr lang="sr-Cyrl-RS" sz="2800" dirty="0"/>
              <a:t>коре великог мозга.</a:t>
            </a:r>
            <a:endParaRPr lang="sr-Latn-R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79912" y="4431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55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8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sr-Cyrl-RS">
                <a:solidFill>
                  <a:schemeClr val="accent2"/>
                </a:solidFill>
              </a:rPr>
              <a:t>Шта да чини васпитач?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00108"/>
            <a:ext cx="8472518" cy="5473844"/>
          </a:xfrm>
        </p:spPr>
        <p:txBody>
          <a:bodyPr>
            <a:noAutofit/>
          </a:bodyPr>
          <a:lstStyle/>
          <a:p>
            <a:pPr marL="0" indent="0">
              <a:buFont typeface="Wingdings" pitchFamily="2" charset="2"/>
              <a:buChar char="§"/>
            </a:pPr>
            <a:r>
              <a:rPr lang="sr-Cyrl-RS" sz="2800" dirty="0"/>
              <a:t>Добар део тежих поремећаја у говору откривају породица и педијатар. </a:t>
            </a:r>
          </a:p>
          <a:p>
            <a:pPr marL="0" indent="0">
              <a:buFont typeface="Wingdings" pitchFamily="2" charset="2"/>
              <a:buChar char="§"/>
            </a:pPr>
            <a:r>
              <a:rPr lang="sr-Cyrl-RS" sz="2800" dirty="0"/>
              <a:t>Васпитач се најчешће среће с артикулационим поремећајима и муцањем.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 dirty="0"/>
              <a:t>Пажљиво прати развој говора сваког детета појединачно.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 dirty="0"/>
              <a:t>Пружа подршку у комуникацији оној деци која имају потешкоће.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 dirty="0"/>
              <a:t>У случају великих тешкоћа или изостанка напретка тражи помоћ од стручних служби предшколске установе и уз консултацију с њима успоставља сарадњу с родитељима. 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04048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1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21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1785926"/>
            <a:ext cx="6172200" cy="1894362"/>
          </a:xfrm>
        </p:spPr>
        <p:txBody>
          <a:bodyPr/>
          <a:lstStyle/>
          <a:p>
            <a:r>
              <a:rPr lang="sr-Cyrl-RS">
                <a:solidFill>
                  <a:schemeClr val="accent2"/>
                </a:solidFill>
              </a:rPr>
              <a:t>Праћење развоја говора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r-Latn-RS"/>
          </a:p>
        </p:txBody>
      </p:sp>
    </p:spTree>
    <p:extLst>
      <p:ext uri="{BB962C8B-B14F-4D97-AF65-F5344CB8AC3E}">
        <p14:creationId xmlns:p14="http://schemas.microsoft.com/office/powerpoint/2010/main" val="3393660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sr-Cyrl-RS" dirty="0">
                <a:solidFill>
                  <a:schemeClr val="accent2"/>
                </a:solidFill>
              </a:rPr>
              <a:t>Дете које мало говори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7467600" cy="525953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sr-Cyrl-RS" sz="2800" dirty="0"/>
              <a:t>Дете које није стекло способност за функционалну употребу говора.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Говори мало или не говори уопште.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Ослања се на невербалну комуникацију.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Тешко превазилази ситуациони говор и прелази на развијеније </a:t>
            </a:r>
            <a:r>
              <a:rPr lang="sr-Cyrl-RS" sz="2800"/>
              <a:t>облике комуникације</a:t>
            </a:r>
            <a:r>
              <a:rPr lang="sr-Cyrl-RS" sz="2800" dirty="0"/>
              <a:t>.</a:t>
            </a:r>
          </a:p>
          <a:p>
            <a:pPr>
              <a:buFont typeface="Arial" pitchFamily="34" charset="0"/>
              <a:buChar char="•"/>
            </a:pPr>
            <a:endParaRPr lang="sr-Latn-RS" dirty="0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58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7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sr-Cyrl-RS">
                <a:solidFill>
                  <a:schemeClr val="accent2"/>
                </a:solidFill>
              </a:rPr>
              <a:t>Задатак васпитача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8401080" cy="525953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dirty="0"/>
              <a:t>Да </a:t>
            </a:r>
            <a:r>
              <a:rPr lang="sr-Cyrl-RS" sz="2800" b="1" dirty="0"/>
              <a:t>прати</a:t>
            </a:r>
            <a:r>
              <a:rPr lang="sr-Cyrl-RS" sz="2800" dirty="0"/>
              <a:t> дечји говорни развој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Да </a:t>
            </a:r>
            <a:r>
              <a:rPr lang="sr-Cyrl-RS" sz="2800" b="1" dirty="0"/>
              <a:t>документује</a:t>
            </a:r>
            <a:r>
              <a:rPr lang="sr-Cyrl-RS" sz="2800" dirty="0"/>
              <a:t> тај развој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Да свакодневно, кроз спонтану комуникацију и праћење комуникације детета, </a:t>
            </a:r>
            <a:r>
              <a:rPr lang="sr-Cyrl-RS" sz="2800" b="1" dirty="0"/>
              <a:t>сабира утиске </a:t>
            </a:r>
            <a:r>
              <a:rPr lang="sr-Cyrl-RS" sz="2800" dirty="0"/>
              <a:t>о том развоју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Да на основу документације и спонтаног искуства формира </a:t>
            </a:r>
            <a:r>
              <a:rPr lang="sr-Cyrl-RS" sz="2800" b="1" dirty="0"/>
              <a:t>целовит поглед </a:t>
            </a:r>
            <a:r>
              <a:rPr lang="sr-Cyrl-RS" sz="2800" dirty="0"/>
              <a:t>на дететов говорни развој</a:t>
            </a:r>
          </a:p>
          <a:p>
            <a:endParaRPr lang="sr-Latn-R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8011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0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>
            <a:normAutofit/>
          </a:bodyPr>
          <a:lstStyle/>
          <a:p>
            <a:r>
              <a:rPr lang="sr-Cyrl-RS">
                <a:solidFill>
                  <a:schemeClr val="accent2"/>
                </a:solidFill>
              </a:rPr>
              <a:t>Документовање говорног развоја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7467600" cy="53309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dirty="0"/>
              <a:t>Чек(инг)-листа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Тест артикулације и дискриминације гласова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Белешка у портфолију</a:t>
            </a:r>
            <a:endParaRPr lang="sr-Latn-R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0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/>
          <a:lstStyle/>
          <a:p>
            <a:r>
              <a:rPr lang="sr-Cyrl-RS">
                <a:solidFill>
                  <a:schemeClr val="accent2"/>
                </a:solidFill>
              </a:rPr>
              <a:t>Чек-листа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428736"/>
            <a:ext cx="8401080" cy="504521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dirty="0"/>
              <a:t>Листа унапред изабраних развојних категорија, које треба (не)потврдити код сваког детета.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Може да буде усредсређена на ниво говорног развоја детета.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Може да се периодично користи и да служи као инструмент у праћењу развоја.</a:t>
            </a:r>
          </a:p>
          <a:p>
            <a:pPr marL="0" indent="0">
              <a:buNone/>
            </a:pPr>
            <a:endParaRPr lang="sr-Cyrl-RS" sz="2800" dirty="0"/>
          </a:p>
          <a:p>
            <a:pPr marL="0" indent="0">
              <a:buNone/>
            </a:pPr>
            <a:r>
              <a:rPr lang="sr-Cyrl-RS" sz="2800" dirty="0"/>
              <a:t>За прављење овакве листе неопходна је сарадња са стручним службама у вртићу.</a:t>
            </a:r>
            <a:endParaRPr lang="sr-Latn-R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77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725470"/>
          </a:xfrm>
        </p:spPr>
        <p:txBody>
          <a:bodyPr>
            <a:normAutofit/>
          </a:bodyPr>
          <a:lstStyle/>
          <a:p>
            <a:r>
              <a:rPr lang="sr-Cyrl-RS">
                <a:solidFill>
                  <a:schemeClr val="accent2"/>
                </a:solidFill>
              </a:rPr>
              <a:t>Тестови артикулације и дискриминације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8472518" cy="518809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b="1"/>
              <a:t>Стандардизовани</a:t>
            </a:r>
            <a:r>
              <a:rPr lang="sr-Cyrl-RS" sz="2800"/>
              <a:t> тестови</a:t>
            </a:r>
            <a:endParaRPr lang="sr-Cyrl-RS" sz="2800" dirty="0"/>
          </a:p>
          <a:p>
            <a:pPr>
              <a:buFont typeface="Wingdings" pitchFamily="2" charset="2"/>
              <a:buChar char="§"/>
            </a:pPr>
            <a:r>
              <a:rPr lang="sr-Cyrl-RS" sz="2800"/>
              <a:t>Састоје се од </a:t>
            </a:r>
            <a:r>
              <a:rPr lang="sr-Cyrl-RS" sz="2800" dirty="0"/>
              <a:t>сличица с предметима </a:t>
            </a:r>
            <a:r>
              <a:rPr lang="sr-Cyrl-RS" sz="2800"/>
              <a:t>и бићима.</a:t>
            </a:r>
            <a:endParaRPr lang="sr-Cyrl-RS" sz="2800" dirty="0"/>
          </a:p>
          <a:p>
            <a:pPr>
              <a:buFont typeface="Wingdings" pitchFamily="2" charset="2"/>
              <a:buChar char="§"/>
            </a:pPr>
            <a:r>
              <a:rPr lang="sr-Cyrl-RS" sz="2800"/>
              <a:t>На њима су </a:t>
            </a:r>
            <a:r>
              <a:rPr lang="sr-Cyrl-RS" sz="2800" dirty="0"/>
              <a:t>појмови који садрже гласове с којима деца имају проблема у артикулацији (на почетку, на крају и у средини речи).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Дете треба да </a:t>
            </a:r>
            <a:r>
              <a:rPr lang="sr-Cyrl-RS" sz="2800"/>
              <a:t>изговори назив предмета </a:t>
            </a:r>
            <a:r>
              <a:rPr lang="sr-Cyrl-RS" sz="2800" dirty="0"/>
              <a:t>или бића које види на сличици.</a:t>
            </a:r>
            <a:endParaRPr lang="sr-Latn-R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2160" y="908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0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15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7467600" cy="714380"/>
          </a:xfrm>
        </p:spPr>
        <p:txBody>
          <a:bodyPr/>
          <a:lstStyle/>
          <a:p>
            <a:r>
              <a:rPr lang="sr-Cyrl-RS">
                <a:solidFill>
                  <a:schemeClr val="accent2"/>
                </a:solidFill>
              </a:rPr>
              <a:t>Портфолио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71546"/>
            <a:ext cx="8186766" cy="540240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dirty="0"/>
              <a:t>Уноси </a:t>
            </a:r>
            <a:r>
              <a:rPr lang="sr-Cyrl-RS" sz="2800"/>
              <a:t>се чек-листа </a:t>
            </a:r>
            <a:r>
              <a:rPr lang="sr-Cyrl-RS" sz="2800" dirty="0"/>
              <a:t>детета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Уносе се резултати тестова артикулације и дискриминације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Уносе се појединачна </a:t>
            </a:r>
            <a:r>
              <a:rPr lang="sr-Cyrl-RS" sz="2800"/>
              <a:t>опажања у вези са свакодневном комуникацијом </a:t>
            </a:r>
            <a:r>
              <a:rPr lang="sr-Cyrl-RS" sz="2800" dirty="0"/>
              <a:t>детета.</a:t>
            </a:r>
            <a:endParaRPr lang="sr-Latn-R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8064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9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37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654032"/>
          </a:xfrm>
        </p:spPr>
        <p:txBody>
          <a:bodyPr>
            <a:normAutofit/>
          </a:bodyPr>
          <a:lstStyle/>
          <a:p>
            <a:r>
              <a:rPr lang="sr-Cyrl-RS">
                <a:solidFill>
                  <a:schemeClr val="accent2"/>
                </a:solidFill>
              </a:rPr>
              <a:t>Укупан закључак о дечјем говорном развоју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85860"/>
            <a:ext cx="8401080" cy="518809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sr-Cyrl-RS" dirty="0"/>
              <a:t>Важни су и утисци које васпитач стиче у свакодневној комуникацији</a:t>
            </a:r>
          </a:p>
          <a:p>
            <a:pPr>
              <a:buFont typeface="Wingdings" pitchFamily="2" charset="2"/>
              <a:buChar char="§"/>
            </a:pPr>
            <a:r>
              <a:rPr lang="sr-Cyrl-RS"/>
              <a:t>Ти утисци упоређени с белешкама и документима у портфолију дају целовиту слику о дечјем говорном развоју</a:t>
            </a:r>
            <a:endParaRPr lang="sr-Latn-RS" dirty="0"/>
          </a:p>
        </p:txBody>
      </p:sp>
    </p:spTree>
    <p:extLst>
      <p:ext uri="{BB962C8B-B14F-4D97-AF65-F5344CB8AC3E}">
        <p14:creationId xmlns:p14="http://schemas.microsoft.com/office/powerpoint/2010/main" val="99195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/>
          </a:bodyPr>
          <a:lstStyle/>
          <a:p>
            <a:r>
              <a:rPr lang="sr-Cyrl-RS" dirty="0">
                <a:solidFill>
                  <a:schemeClr val="accent2"/>
                </a:solidFill>
              </a:rPr>
              <a:t>О узроцима оваквог језичког понашања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14422"/>
            <a:ext cx="8472518" cy="525953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dirty="0"/>
              <a:t> Запостављено дете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Запостављање је последица: 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 dirty="0"/>
              <a:t>укупних породичних односа,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 dirty="0"/>
              <a:t>тренутне породичне ситуације (смрт у породици, велики егзистенцијални проблеми).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Родитељи који имају доминантну улогу у комуникацији.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У неким случајевима (веома ретко) реч је  и о поремећајима личности детета.</a:t>
            </a:r>
            <a:endParaRPr lang="sr-Latn-R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8144" y="1196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1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2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r>
              <a:rPr lang="sr-Cyrl-RS" dirty="0">
                <a:solidFill>
                  <a:schemeClr val="accent2"/>
                </a:solidFill>
              </a:rPr>
              <a:t>Шта хоће дете које </a:t>
            </a:r>
            <a:r>
              <a:rPr lang="sr-Cyrl-RS">
                <a:solidFill>
                  <a:schemeClr val="accent2"/>
                </a:solidFill>
              </a:rPr>
              <a:t>мало говори?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00108"/>
            <a:ext cx="8401080" cy="54738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r-Cyrl-RS" sz="2800" dirty="0"/>
              <a:t>Дете које мало говори најчешће влада језичким структурама као и остала деца.</a:t>
            </a:r>
          </a:p>
          <a:p>
            <a:pPr>
              <a:buNone/>
            </a:pPr>
            <a:endParaRPr lang="sr-Cyrl-RS" sz="1000" dirty="0"/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Тражи да одрасли, у вртићу васпитач, говори уместо њега. 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 dirty="0"/>
              <a:t>покушај да се компензује недовољна пажња родитеља;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 dirty="0"/>
              <a:t>потребно је да се дете ослободи доминантне улоге одраслог у комуникацији.</a:t>
            </a:r>
            <a:endParaRPr lang="sr-Latn-R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2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95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43956" cy="725470"/>
          </a:xfrm>
        </p:spPr>
        <p:txBody>
          <a:bodyPr>
            <a:normAutofit/>
          </a:bodyPr>
          <a:lstStyle/>
          <a:p>
            <a:r>
              <a:rPr lang="sr-Cyrl-RS" dirty="0">
                <a:solidFill>
                  <a:schemeClr val="accent2"/>
                </a:solidFill>
              </a:rPr>
              <a:t>Рад васпитача с дететом које мало говори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8472518" cy="53309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dirty="0"/>
              <a:t>Васпитач треба да испољи заинтересованост за (невербалну) иницијативу детета.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Треба да испољи топлину </a:t>
            </a:r>
            <a:r>
              <a:rPr lang="sr-Cyrl-RS" sz="2800"/>
              <a:t>и стрпљење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/>
              <a:t>не </a:t>
            </a:r>
            <a:r>
              <a:rPr lang="sr-Cyrl-RS" sz="2800" dirty="0"/>
              <a:t>говори </a:t>
            </a:r>
            <a:r>
              <a:rPr lang="sr-Cyrl-RS" sz="2800"/>
              <a:t>уместо детета;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/>
              <a:t>да </a:t>
            </a:r>
            <a:r>
              <a:rPr lang="sr-Cyrl-RS" sz="2800" dirty="0"/>
              <a:t>га подстиче да се само изрази.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Треба подстицати и комуникацију </a:t>
            </a:r>
            <a:r>
              <a:rPr lang="sr-Cyrl-RS" sz="2800"/>
              <a:t>таквог детета </a:t>
            </a:r>
            <a:r>
              <a:rPr lang="sr-Cyrl-RS" sz="2800" dirty="0"/>
              <a:t>с другом децом.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Васпитач треба да ствара атмосферу слободне иницијативе у комуникацији све деце.</a:t>
            </a:r>
            <a:endParaRPr lang="sr-Latn-R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162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95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62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582594"/>
          </a:xfrm>
        </p:spPr>
        <p:txBody>
          <a:bodyPr/>
          <a:lstStyle/>
          <a:p>
            <a:r>
              <a:rPr lang="sr-Cyrl-RS" dirty="0">
                <a:solidFill>
                  <a:schemeClr val="accent2"/>
                </a:solidFill>
              </a:rPr>
              <a:t>Дете које је тешко разумети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071546"/>
            <a:ext cx="8401080" cy="5402406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/>
              <a:t>Дете </a:t>
            </a:r>
            <a:r>
              <a:rPr lang="sr-Cyrl-RS" sz="2800" dirty="0"/>
              <a:t>које учествује у комуникацији (разуме друге) и испољава комуникациону иницијативу, али други га не разумеју.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Неразумевање настаје због: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/>
              <a:t>неадекватне артикулације гласова,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/>
              <a:t>инверзије гласова и слогова,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/>
              <a:t>сиромашног речника,</a:t>
            </a:r>
          </a:p>
          <a:p>
            <a:pPr lvl="1">
              <a:buFont typeface="Arial" pitchFamily="34" charset="0"/>
              <a:buChar char="•"/>
            </a:pPr>
            <a:r>
              <a:rPr lang="sr-Cyrl-RS" sz="2800"/>
              <a:t>лоше организације реченице.</a:t>
            </a:r>
            <a:endParaRPr lang="sr-Latn-RS" sz="28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216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1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87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25470"/>
          </a:xfrm>
        </p:spPr>
        <p:txBody>
          <a:bodyPr>
            <a:normAutofit/>
          </a:bodyPr>
          <a:lstStyle/>
          <a:p>
            <a:r>
              <a:rPr lang="sr-Cyrl-RS">
                <a:solidFill>
                  <a:schemeClr val="accent2"/>
                </a:solidFill>
              </a:rPr>
              <a:t>Могући узроци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186766" cy="4873752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sr-Cyrl-RS" sz="2800" dirty="0"/>
              <a:t>Нешто спорији развој артикулације код детета.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Лош модел говора у породици (много тепања, нпр.).</a:t>
            </a:r>
          </a:p>
          <a:p>
            <a:pPr marL="0" indent="0">
              <a:buNone/>
            </a:pPr>
            <a:endParaRPr lang="sr-Latn-RS" dirty="0">
              <a:solidFill>
                <a:srgbClr val="FFC00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548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8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65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282" y="285728"/>
            <a:ext cx="7467600" cy="642942"/>
          </a:xfrm>
        </p:spPr>
        <p:txBody>
          <a:bodyPr/>
          <a:lstStyle/>
          <a:p>
            <a:r>
              <a:rPr lang="sr-Cyrl-RS" dirty="0">
                <a:solidFill>
                  <a:schemeClr val="accent2"/>
                </a:solidFill>
              </a:rPr>
              <a:t>Улога васпитача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8472518" cy="53309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dirty="0"/>
              <a:t>Да нуди </a:t>
            </a:r>
            <a:r>
              <a:rPr lang="sr-Cyrl-RS" sz="2800" b="1" dirty="0"/>
              <a:t>добар модел </a:t>
            </a:r>
            <a:r>
              <a:rPr lang="sr-Cyrl-RS" sz="2800" dirty="0"/>
              <a:t>говора и тако утиче на могуће побољшање разумљивости.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Да покаже </a:t>
            </a:r>
            <a:r>
              <a:rPr lang="sr-Cyrl-RS" sz="2800" b="1" dirty="0"/>
              <a:t>стрпљење</a:t>
            </a:r>
            <a:r>
              <a:rPr lang="sr-Cyrl-RS" sz="2800" dirty="0"/>
              <a:t> и пружи </a:t>
            </a:r>
            <a:r>
              <a:rPr lang="sr-Cyrl-RS" sz="2800" b="1" dirty="0"/>
              <a:t>емотивну подршку </a:t>
            </a:r>
            <a:r>
              <a:rPr lang="sr-Cyrl-RS" sz="2800" dirty="0"/>
              <a:t>детету у његовим проблемима у комуникацији.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Да </a:t>
            </a:r>
            <a:r>
              <a:rPr lang="sr-Cyrl-RS" sz="2800" b="1" dirty="0"/>
              <a:t>прати</a:t>
            </a:r>
            <a:r>
              <a:rPr lang="sr-Cyrl-RS" sz="2800" dirty="0"/>
              <a:t> пажљиво промене и евентуални напредак детета.</a:t>
            </a:r>
          </a:p>
          <a:p>
            <a:pPr marL="0" indent="0">
              <a:buNone/>
            </a:pPr>
            <a:endParaRPr lang="sr-Latn-RS" dirty="0">
              <a:solidFill>
                <a:srgbClr val="0070C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2080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76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7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7467600" cy="725470"/>
          </a:xfrm>
        </p:spPr>
        <p:txBody>
          <a:bodyPr/>
          <a:lstStyle/>
          <a:p>
            <a:r>
              <a:rPr lang="sr-Cyrl-RS" dirty="0">
                <a:solidFill>
                  <a:schemeClr val="accent2"/>
                </a:solidFill>
              </a:rPr>
              <a:t>Шта чинити?</a:t>
            </a:r>
            <a:endParaRPr lang="sr-Latn-RS" dirty="0">
              <a:solidFill>
                <a:schemeClr val="accent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142984"/>
            <a:ext cx="8472518" cy="5330968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sr-Cyrl-RS" sz="2800" dirty="0"/>
              <a:t>Стагнирање дететовог развоја говора у дужем периоду (6 месеци) може бити знак да није реч о заостајању у развоју већ о говорном поремећају.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Васпитач се у том случају обраћа стручним службама у предшколској установи за помоћ.</a:t>
            </a:r>
          </a:p>
          <a:p>
            <a:pPr>
              <a:buFont typeface="Wingdings" pitchFamily="2" charset="2"/>
              <a:buChar char="§"/>
            </a:pPr>
            <a:r>
              <a:rPr lang="sr-Cyrl-RS" sz="2800" dirty="0"/>
              <a:t>По потреби сарађује и с родитељима да би се осмислила даља помоћ дету. </a:t>
            </a:r>
          </a:p>
          <a:p>
            <a:endParaRPr lang="sr-Latn-RS" dirty="0">
              <a:solidFill>
                <a:srgbClr val="0070C0"/>
              </a:solidFill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7864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81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1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322</TotalTime>
  <Words>963</Words>
  <Application>Microsoft Office PowerPoint</Application>
  <PresentationFormat>On-screen Show (4:3)</PresentationFormat>
  <Paragraphs>124</Paragraphs>
  <Slides>25</Slides>
  <Notes>0</Notes>
  <HiddenSlides>0</HiddenSlides>
  <MMClips>22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Times New Roman</vt:lpstr>
      <vt:lpstr>Wingdings</vt:lpstr>
      <vt:lpstr>Wingdings 2</vt:lpstr>
      <vt:lpstr>Oriel</vt:lpstr>
      <vt:lpstr>ЗАОСТАЈАЊА У РАЗВОЈУ ГОВОРА</vt:lpstr>
      <vt:lpstr>Дете које мало говори</vt:lpstr>
      <vt:lpstr>О узроцима оваквог језичког понашања</vt:lpstr>
      <vt:lpstr>Шта хоће дете које мало говори?</vt:lpstr>
      <vt:lpstr>Рад васпитача с дететом које мало говори</vt:lpstr>
      <vt:lpstr>Дете које је тешко разумети</vt:lpstr>
      <vt:lpstr>Могући узроци</vt:lpstr>
      <vt:lpstr>Улога васпитача</vt:lpstr>
      <vt:lpstr>Шта чинити?</vt:lpstr>
      <vt:lpstr>ПОРЕМЕЋАЈИ У ГОВОРУ</vt:lpstr>
      <vt:lpstr>Врсте поремећаја у говору</vt:lpstr>
      <vt:lpstr>Артикулациони поремећаји</vt:lpstr>
      <vt:lpstr>PowerPoint Presentation</vt:lpstr>
      <vt:lpstr>PowerPoint Presentation</vt:lpstr>
      <vt:lpstr>Поремећаји ритма</vt:lpstr>
      <vt:lpstr>Муцање и замуцкивање</vt:lpstr>
      <vt:lpstr>Афазија</vt:lpstr>
      <vt:lpstr>Шта да чини васпитач?</vt:lpstr>
      <vt:lpstr>Праћење развоја говора</vt:lpstr>
      <vt:lpstr>Задатак васпитача</vt:lpstr>
      <vt:lpstr>Документовање говорног развоја</vt:lpstr>
      <vt:lpstr>Чек-листа</vt:lpstr>
      <vt:lpstr>Тестови артикулације и дискриминације</vt:lpstr>
      <vt:lpstr>Портфолио</vt:lpstr>
      <vt:lpstr>Укупан закључак о дечјем говорном развоју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ЗАОСТАЈАЊА У РАЗВОЈУ ГОВОРА</dc:title>
  <dc:creator>Jovo</dc:creator>
  <cp:lastModifiedBy>Milena</cp:lastModifiedBy>
  <cp:revision>34</cp:revision>
  <dcterms:created xsi:type="dcterms:W3CDTF">2013-10-31T10:57:44Z</dcterms:created>
  <dcterms:modified xsi:type="dcterms:W3CDTF">2022-11-01T16:02:34Z</dcterms:modified>
</cp:coreProperties>
</file>